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57"/>
  </p:notesMasterIdLst>
  <p:sldIdLst>
    <p:sldId id="276" r:id="rId5"/>
    <p:sldId id="262" r:id="rId6"/>
    <p:sldId id="277" r:id="rId7"/>
    <p:sldId id="263" r:id="rId8"/>
    <p:sldId id="264" r:id="rId9"/>
    <p:sldId id="265" r:id="rId10"/>
    <p:sldId id="286" r:id="rId11"/>
    <p:sldId id="287" r:id="rId12"/>
    <p:sldId id="266" r:id="rId13"/>
    <p:sldId id="322" r:id="rId14"/>
    <p:sldId id="331" r:id="rId15"/>
    <p:sldId id="332" r:id="rId16"/>
    <p:sldId id="333" r:id="rId17"/>
    <p:sldId id="288" r:id="rId18"/>
    <p:sldId id="289" r:id="rId19"/>
    <p:sldId id="305" r:id="rId20"/>
    <p:sldId id="306" r:id="rId21"/>
    <p:sldId id="307" r:id="rId22"/>
    <p:sldId id="308" r:id="rId23"/>
    <p:sldId id="334" r:id="rId24"/>
    <p:sldId id="309" r:id="rId25"/>
    <p:sldId id="335" r:id="rId26"/>
    <p:sldId id="295" r:id="rId27"/>
    <p:sldId id="336" r:id="rId28"/>
    <p:sldId id="301" r:id="rId29"/>
    <p:sldId id="297" r:id="rId30"/>
    <p:sldId id="302" r:id="rId31"/>
    <p:sldId id="304" r:id="rId32"/>
    <p:sldId id="300" r:id="rId33"/>
    <p:sldId id="314" r:id="rId34"/>
    <p:sldId id="311" r:id="rId35"/>
    <p:sldId id="313" r:id="rId36"/>
    <p:sldId id="312" r:id="rId37"/>
    <p:sldId id="315" r:id="rId38"/>
    <p:sldId id="324" r:id="rId39"/>
    <p:sldId id="318" r:id="rId40"/>
    <p:sldId id="325" r:id="rId41"/>
    <p:sldId id="316" r:id="rId42"/>
    <p:sldId id="317" r:id="rId43"/>
    <p:sldId id="329" r:id="rId44"/>
    <p:sldId id="330" r:id="rId45"/>
    <p:sldId id="328" r:id="rId46"/>
    <p:sldId id="310" r:id="rId47"/>
    <p:sldId id="319" r:id="rId48"/>
    <p:sldId id="326" r:id="rId49"/>
    <p:sldId id="320" r:id="rId50"/>
    <p:sldId id="327" r:id="rId51"/>
    <p:sldId id="321" r:id="rId52"/>
    <p:sldId id="272" r:id="rId53"/>
    <p:sldId id="273" r:id="rId54"/>
    <p:sldId id="337" r:id="rId55"/>
    <p:sldId id="275" r:id="rId56"/>
  </p:sldIdLst>
  <p:sldSz cx="9144000" cy="5143500" type="screen16x9"/>
  <p:notesSz cx="6858000" cy="9144000"/>
  <p:embeddedFontLst>
    <p:embeddedFont>
      <p:font typeface="Blackadder ITC" panose="04020505050007020D02" pitchFamily="82" charset="0"/>
      <p:regular r:id="rId58"/>
    </p:embeddedFont>
    <p:embeddedFont>
      <p:font typeface="Century Gothic" panose="020B0502020202020204" pitchFamily="3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0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F2F5E8-D848-3EDA-8FF2-BE87FF0D4500}" v="2" dt="2024-01-19T18:45:54.8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1" autoAdjust="0"/>
    <p:restoredTop sz="93856" autoAdjust="0"/>
  </p:normalViewPr>
  <p:slideViewPr>
    <p:cSldViewPr snapToGrid="0">
      <p:cViewPr varScale="1">
        <p:scale>
          <a:sx n="113" d="100"/>
          <a:sy n="113" d="100"/>
        </p:scale>
        <p:origin x="48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font" Target="fonts/font1.fntdata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font" Target="fonts/font4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2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5.fntdata"/><Relationship Id="rId70" Type="http://customschemas.google.com/relationships/presentationmetadata" Target="metadata"/><Relationship Id="rId75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3.fntdata"/><Relationship Id="rId73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376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3375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595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062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5235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394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93701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981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5624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9010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063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2451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435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4170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5870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5971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1614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9426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8073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6098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543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2704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24827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4293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875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8087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707837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71641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4339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2896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8279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38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Clr>
                <a:schemeClr val="dk1"/>
              </a:buClr>
              <a:buNone/>
            </a:pPr>
            <a:r>
              <a:rPr lang="en-US" err="1"/>
              <a:t>Liste</a:t>
            </a:r>
            <a:r>
              <a:rPr lang="en-US"/>
              <a:t> </a:t>
            </a:r>
            <a:r>
              <a:rPr lang="en-US" err="1"/>
              <a:t>aqui</a:t>
            </a:r>
            <a:r>
              <a:rPr lang="en-US"/>
              <a:t> </a:t>
            </a:r>
            <a:r>
              <a:rPr lang="en-US" err="1"/>
              <a:t>os</a:t>
            </a:r>
            <a:r>
              <a:rPr lang="en-US"/>
              <a:t> </a:t>
            </a:r>
            <a:r>
              <a:rPr lang="en-US" err="1"/>
              <a:t>pré-requisitos</a:t>
            </a:r>
            <a:r>
              <a:rPr lang="en-US"/>
              <a:t> para o </a:t>
            </a:r>
            <a:r>
              <a:rPr lang="en-US" err="1"/>
              <a:t>tema</a:t>
            </a:r>
            <a:r>
              <a:rPr lang="en-US"/>
              <a:t>, </a:t>
            </a:r>
            <a:r>
              <a:rPr lang="en-US" err="1"/>
              <a:t>desde</a:t>
            </a:r>
            <a:r>
              <a:rPr lang="en-US"/>
              <a:t> </a:t>
            </a:r>
            <a:r>
              <a:rPr lang="en-US" err="1"/>
              <a:t>configurações</a:t>
            </a:r>
            <a:r>
              <a:rPr lang="en-US"/>
              <a:t> do </a:t>
            </a:r>
            <a:r>
              <a:rPr lang="en-US" err="1"/>
              <a:t>ambiente</a:t>
            </a:r>
            <a:r>
              <a:rPr lang="en-US"/>
              <a:t> </a:t>
            </a:r>
            <a:r>
              <a:rPr lang="en-US" err="1"/>
              <a:t>até</a:t>
            </a:r>
            <a:r>
              <a:rPr lang="en-US"/>
              <a:t> as </a:t>
            </a:r>
            <a:r>
              <a:rPr lang="en-US" err="1"/>
              <a:t>noções</a:t>
            </a:r>
            <a:r>
              <a:rPr lang="en-US"/>
              <a:t> </a:t>
            </a:r>
            <a:r>
              <a:rPr lang="en-US" err="1"/>
              <a:t>básicas</a:t>
            </a:r>
            <a:r>
              <a:rPr lang="en-US"/>
              <a:t> </a:t>
            </a:r>
            <a:r>
              <a:rPr lang="en-US" err="1"/>
              <a:t>necessárias</a:t>
            </a:r>
            <a:r>
              <a:rPr lang="en-US"/>
              <a:t> para </a:t>
            </a:r>
            <a:r>
              <a:rPr lang="en-US" err="1"/>
              <a:t>uma</a:t>
            </a:r>
            <a:r>
              <a:rPr lang="en-US"/>
              <a:t> </a:t>
            </a:r>
            <a:r>
              <a:rPr lang="en-US" err="1"/>
              <a:t>melhor</a:t>
            </a:r>
            <a:r>
              <a:rPr lang="en-US"/>
              <a:t> </a:t>
            </a:r>
            <a:r>
              <a:rPr lang="en-US" err="1"/>
              <a:t>assimilação</a:t>
            </a:r>
            <a:r>
              <a:rPr lang="en-US"/>
              <a:t> do </a:t>
            </a:r>
            <a:r>
              <a:rPr lang="en-US" err="1"/>
              <a:t>conteúdo</a:t>
            </a:r>
            <a:r>
              <a:rPr lang="en-US"/>
              <a:t>.</a:t>
            </a:r>
            <a:endParaRPr lang="pt-BR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2108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16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9097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36287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3936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04467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81484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8610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00824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Exemplo de slide de transição para uma parte prática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Sumarize aqui os conteúdos/assuntos que serão abordados durante o curso. Caso o seu curso tenha poucas </a:t>
            </a:r>
            <a:r>
              <a:rPr lang="pt-BR" err="1"/>
              <a:t>vídeoaulas</a:t>
            </a:r>
            <a:r>
              <a:rPr lang="pt-BR"/>
              <a:t>, no máximo 06, pode listá-las e então comente tecnicamente o conteúdo que será abordado. Caso o seu curso possua mais de 6 </a:t>
            </a:r>
            <a:r>
              <a:rPr lang="pt-BR" err="1"/>
              <a:t>vídeoaulas</a:t>
            </a:r>
            <a:r>
              <a:rPr lang="pt-BR"/>
              <a:t>, sugerimos agrupá-las em assuntos maiores para comentar especialmente neste slide. 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i="1" err="1"/>
              <a:t>Adicione</a:t>
            </a:r>
            <a:r>
              <a:rPr lang="en-US" b="1" i="1"/>
              <a:t> </a:t>
            </a:r>
            <a:r>
              <a:rPr lang="en-US" b="1" i="1" err="1"/>
              <a:t>aqui</a:t>
            </a:r>
            <a:r>
              <a:rPr lang="en-US" b="1" i="1"/>
              <a:t> links </a:t>
            </a:r>
            <a:r>
              <a:rPr lang="en-US" b="1" i="1" err="1"/>
              <a:t>úteis</a:t>
            </a:r>
            <a:r>
              <a:rPr lang="en-US" b="1" i="1"/>
              <a:t> </a:t>
            </a:r>
            <a:r>
              <a:rPr lang="en-US" b="1" i="1" err="1"/>
              <a:t>como</a:t>
            </a:r>
            <a:r>
              <a:rPr lang="en-US" b="1" i="1"/>
              <a:t> o </a:t>
            </a:r>
            <a:r>
              <a:rPr lang="en-US" b="1" i="1" err="1"/>
              <a:t>Repositório</a:t>
            </a:r>
            <a:r>
              <a:rPr lang="en-US" b="1" i="1"/>
              <a:t> no GitHub, </a:t>
            </a:r>
            <a:r>
              <a:rPr lang="en-US" b="1" i="1" err="1"/>
              <a:t>Documentação</a:t>
            </a:r>
            <a:r>
              <a:rPr lang="en-US" b="1" i="1"/>
              <a:t> </a:t>
            </a:r>
            <a:r>
              <a:rPr lang="en-US" b="1" i="1" err="1"/>
              <a:t>Oficial</a:t>
            </a:r>
            <a:r>
              <a:rPr lang="en-US" b="1" i="1"/>
              <a:t>, </a:t>
            </a:r>
            <a:r>
              <a:rPr lang="en-US" b="1" i="1" err="1"/>
              <a:t>Referências</a:t>
            </a:r>
            <a:r>
              <a:rPr lang="en-US" b="1" i="1"/>
              <a:t> e </a:t>
            </a:r>
            <a:r>
              <a:rPr lang="en-US" b="1" i="1" err="1"/>
              <a:t>materiais</a:t>
            </a:r>
            <a:r>
              <a:rPr lang="en-US" b="1" i="1"/>
              <a:t> </a:t>
            </a:r>
            <a:r>
              <a:rPr lang="en-US" b="1" i="1" err="1"/>
              <a:t>complementares</a:t>
            </a:r>
            <a:r>
              <a:rPr lang="en-US" b="1" i="1"/>
              <a:t>. </a:t>
            </a:r>
            <a:endParaRPr lang="en-US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i="1" err="1"/>
              <a:t>Adicione</a:t>
            </a:r>
            <a:r>
              <a:rPr lang="en-US" b="1" i="1"/>
              <a:t> </a:t>
            </a:r>
            <a:r>
              <a:rPr lang="en-US" b="1" i="1" err="1"/>
              <a:t>aqui</a:t>
            </a:r>
            <a:r>
              <a:rPr lang="en-US" b="1" i="1"/>
              <a:t> links </a:t>
            </a:r>
            <a:r>
              <a:rPr lang="en-US" b="1" i="1" err="1"/>
              <a:t>úteis</a:t>
            </a:r>
            <a:r>
              <a:rPr lang="en-US" b="1" i="1"/>
              <a:t> </a:t>
            </a:r>
            <a:r>
              <a:rPr lang="en-US" b="1" i="1" err="1"/>
              <a:t>como</a:t>
            </a:r>
            <a:r>
              <a:rPr lang="en-US" b="1" i="1"/>
              <a:t> o </a:t>
            </a:r>
            <a:r>
              <a:rPr lang="en-US" b="1" i="1" err="1"/>
              <a:t>Repositório</a:t>
            </a:r>
            <a:r>
              <a:rPr lang="en-US" b="1" i="1"/>
              <a:t> no GitHub, </a:t>
            </a:r>
            <a:r>
              <a:rPr lang="en-US" b="1" i="1" err="1"/>
              <a:t>Documentação</a:t>
            </a:r>
            <a:r>
              <a:rPr lang="en-US" b="1" i="1"/>
              <a:t> </a:t>
            </a:r>
            <a:r>
              <a:rPr lang="en-US" b="1" i="1" err="1"/>
              <a:t>Oficial</a:t>
            </a:r>
            <a:r>
              <a:rPr lang="en-US" b="1" i="1"/>
              <a:t>, </a:t>
            </a:r>
            <a:r>
              <a:rPr lang="en-US" b="1" i="1" err="1"/>
              <a:t>Referências</a:t>
            </a:r>
            <a:r>
              <a:rPr lang="en-US" b="1" i="1"/>
              <a:t> e </a:t>
            </a:r>
            <a:r>
              <a:rPr lang="en-US" b="1" i="1" err="1"/>
              <a:t>materiais</a:t>
            </a:r>
            <a:r>
              <a:rPr lang="en-US" b="1" i="1"/>
              <a:t> </a:t>
            </a:r>
            <a:r>
              <a:rPr lang="en-US" b="1" i="1" err="1"/>
              <a:t>complementares</a:t>
            </a:r>
            <a:r>
              <a:rPr lang="en-US" b="1" i="1"/>
              <a:t>. </a:t>
            </a:r>
            <a:endParaRPr lang="en-US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9141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Sumarize aqui os conteúdos/assuntos que serão abordados durante o curso. Caso o seu curso tenha poucas </a:t>
            </a:r>
            <a:r>
              <a:rPr lang="pt-BR" err="1"/>
              <a:t>vídeoaulas</a:t>
            </a:r>
            <a:r>
              <a:rPr lang="pt-BR"/>
              <a:t>, no máximo 06, pode listá-las e então comente tecnicamente o conteúdo que será abordado. Caso o seu curso possua mais de 6 </a:t>
            </a:r>
            <a:r>
              <a:rPr lang="pt-BR" err="1"/>
              <a:t>vídeoaulas</a:t>
            </a:r>
            <a:r>
              <a:rPr lang="pt-BR"/>
              <a:t>, sugerimos agrupá-las em assuntos maiores para comentar especialmente neste slide. 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794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Sumarize aqui os conteúdos/assuntos que serão abordados durante o curso. Caso o seu curso tenha poucas </a:t>
            </a:r>
            <a:r>
              <a:rPr lang="pt-BR" err="1"/>
              <a:t>vídeoaulas</a:t>
            </a:r>
            <a:r>
              <a:rPr lang="pt-BR"/>
              <a:t>, no máximo 06, pode listá-las e então comente tecnicamente o conteúdo que será abordado. Caso o seu curso possua mais de 6 </a:t>
            </a:r>
            <a:r>
              <a:rPr lang="pt-BR" err="1"/>
              <a:t>vídeoaulas</a:t>
            </a:r>
            <a:r>
              <a:rPr lang="pt-BR"/>
              <a:t>, sugerimos agrupá-las em assuntos maiores para comentar especialmente neste slide. 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56858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2107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782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140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274869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0532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7025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531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9479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07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3299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91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2711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4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ml.azure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i900-auto-ml" TargetMode="Externa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ontentsafety.cognitive.azure.com/?azure-portal=true" TargetMode="External"/><Relationship Id="rId5" Type="http://schemas.openxmlformats.org/officeDocument/2006/relationships/hyperlink" Target="https://ml.azure.com/?azure-portal=true" TargetMode="External"/><Relationship Id="rId4" Type="http://schemas.openxmlformats.org/officeDocument/2006/relationships/hyperlink" Target="https://aka.ms/ai900-azure-ai-services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training/paths/get-started-with-artificial-intelligence-on-azure/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dio.me/articles&#8203;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Valéria Baptista</a:t>
            </a:r>
            <a:endParaRPr sz="16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Head of Cloud and Cybersecurity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@</a:t>
            </a: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baptista.valeria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"/>
          <p:cNvSpPr txBox="1"/>
          <p:nvPr/>
        </p:nvSpPr>
        <p:spPr>
          <a:xfrm>
            <a:off x="565525" y="636550"/>
            <a:ext cx="7980617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5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</a:rPr>
              <a:t>AI -900 : Conceitos Básicos de IA do Azure </a:t>
            </a:r>
            <a:endParaRPr lang="en-US" sz="5000" b="1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7267946B-816C-7DBD-856A-A6DFF888B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5DC3995-1D71-2F0E-80F5-9E86BD7EB0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734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378775" y="1345725"/>
            <a:ext cx="7881788" cy="2169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Prever resultados e reconhecer padrões com base em dados históricos.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Inteligência Artificial?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6" name="Picture 5" descr="A cartoon of a family sitting on a couch&#10;&#10;Description automatically generated">
            <a:extLst>
              <a:ext uri="{FF2B5EF4-FFF2-40B4-BE49-F238E27FC236}">
                <a16:creationId xmlns:a16="http://schemas.microsoft.com/office/drawing/2014/main" id="{C011DC31-9EE6-4706-95C2-C311E1FF2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943" y="2571750"/>
            <a:ext cx="2070524" cy="2070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9F3847-E669-B144-B8B1-D635BD9AA2F2}"/>
              </a:ext>
            </a:extLst>
          </p:cNvPr>
          <p:cNvSpPr txBox="1"/>
          <p:nvPr/>
        </p:nvSpPr>
        <p:spPr>
          <a:xfrm>
            <a:off x="3144943" y="4665135"/>
            <a:ext cx="8739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Pixabay</a:t>
            </a:r>
          </a:p>
        </p:txBody>
      </p:sp>
    </p:spTree>
    <p:extLst>
      <p:ext uri="{BB962C8B-B14F-4D97-AF65-F5344CB8AC3E}">
        <p14:creationId xmlns:p14="http://schemas.microsoft.com/office/powerpoint/2010/main" val="3258206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Inteligência Artificial?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EFA8F24-64AC-1296-DA29-519A3EE60512}"/>
              </a:ext>
            </a:extLst>
          </p:cNvPr>
          <p:cNvSpPr txBox="1"/>
          <p:nvPr/>
        </p:nvSpPr>
        <p:spPr>
          <a:xfrm>
            <a:off x="403322" y="982487"/>
            <a:ext cx="7881788" cy="247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Extrair informações de fontes para obter conhecimento.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D7BE7A-964E-A27D-49E0-69EFC3269B1A}"/>
              </a:ext>
            </a:extLst>
          </p:cNvPr>
          <p:cNvSpPr txBox="1"/>
          <p:nvPr/>
        </p:nvSpPr>
        <p:spPr>
          <a:xfrm>
            <a:off x="2034116" y="4649122"/>
            <a:ext cx="8499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Freepik</a:t>
            </a:r>
          </a:p>
        </p:txBody>
      </p:sp>
      <p:pic>
        <p:nvPicPr>
          <p:cNvPr id="9" name="Picture 8" descr="A room with a large server room&#10;&#10;Description automatically generated with medium confidence">
            <a:extLst>
              <a:ext uri="{FF2B5EF4-FFF2-40B4-BE49-F238E27FC236}">
                <a16:creationId xmlns:a16="http://schemas.microsoft.com/office/drawing/2014/main" id="{3F54C0DF-9E03-CE95-B2C5-F79AD7943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228" y="2248963"/>
            <a:ext cx="3600239" cy="24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43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Inteligência Artificial?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6EFA8F24-64AC-1296-DA29-519A3EE60512}"/>
              </a:ext>
            </a:extLst>
          </p:cNvPr>
          <p:cNvSpPr txBox="1"/>
          <p:nvPr/>
        </p:nvSpPr>
        <p:spPr>
          <a:xfrm>
            <a:off x="561575" y="1029900"/>
            <a:ext cx="7881788" cy="1686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Compreender a linguagem e participar de conversas.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cartoon of a phone with a chatbot&#10;&#10;Description automatically generated">
            <a:extLst>
              <a:ext uri="{FF2B5EF4-FFF2-40B4-BE49-F238E27FC236}">
                <a16:creationId xmlns:a16="http://schemas.microsoft.com/office/drawing/2014/main" id="{3024E4C9-4241-1633-9AA3-B60040C357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70" t="7816" r="4963" b="7653"/>
          <a:stretch/>
        </p:blipFill>
        <p:spPr>
          <a:xfrm>
            <a:off x="2841353" y="2230376"/>
            <a:ext cx="2770293" cy="26620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C15C7D-C243-4B24-080A-BF623E956A77}"/>
              </a:ext>
            </a:extLst>
          </p:cNvPr>
          <p:cNvSpPr txBox="1"/>
          <p:nvPr/>
        </p:nvSpPr>
        <p:spPr>
          <a:xfrm>
            <a:off x="2054436" y="4706229"/>
            <a:ext cx="8499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Freepik</a:t>
            </a:r>
          </a:p>
        </p:txBody>
      </p:sp>
    </p:spTree>
    <p:extLst>
      <p:ext uri="{BB962C8B-B14F-4D97-AF65-F5344CB8AC3E}">
        <p14:creationId xmlns:p14="http://schemas.microsoft.com/office/powerpoint/2010/main" val="1253618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410450" y="1481051"/>
            <a:ext cx="8016900" cy="1323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Reconhecer eventos anormais e tomar decisões.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Inteligência Artificial?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6" name="Picture 5" descr="Lightning striking lightning striking a city&#10;&#10;Description automatically generated">
            <a:extLst>
              <a:ext uri="{FF2B5EF4-FFF2-40B4-BE49-F238E27FC236}">
                <a16:creationId xmlns:a16="http://schemas.microsoft.com/office/drawing/2014/main" id="{C2836834-FAF9-3321-F71E-7CEC20AE0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804" y="2142606"/>
            <a:ext cx="3780409" cy="25220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5E5E6B-018A-3C30-3FCF-778A5BE6175C}"/>
              </a:ext>
            </a:extLst>
          </p:cNvPr>
          <p:cNvSpPr txBox="1"/>
          <p:nvPr/>
        </p:nvSpPr>
        <p:spPr>
          <a:xfrm>
            <a:off x="2159804" y="4707034"/>
            <a:ext cx="8499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Freepik</a:t>
            </a:r>
          </a:p>
        </p:txBody>
      </p:sp>
    </p:spTree>
    <p:extLst>
      <p:ext uri="{BB962C8B-B14F-4D97-AF65-F5344CB8AC3E}">
        <p14:creationId xmlns:p14="http://schemas.microsoft.com/office/powerpoint/2010/main" val="247322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Inteligência Artificial?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5B93DD48-27D5-5ED4-8A0D-71C6EE85EC54}"/>
              </a:ext>
            </a:extLst>
          </p:cNvPr>
          <p:cNvSpPr txBox="1"/>
          <p:nvPr/>
        </p:nvSpPr>
        <p:spPr>
          <a:xfrm>
            <a:off x="539884" y="1307221"/>
            <a:ext cx="8016900" cy="1808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Interpretando informações visuais.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person with a face id&#10;&#10;Description automatically generated">
            <a:extLst>
              <a:ext uri="{FF2B5EF4-FFF2-40B4-BE49-F238E27FC236}">
                <a16:creationId xmlns:a16="http://schemas.microsoft.com/office/drawing/2014/main" id="{2C2A6C3C-442C-ED33-1D81-9396E734F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052" y="2224881"/>
            <a:ext cx="3011161" cy="2409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0D02B9-239E-1CE2-F422-E4B4E34D0455}"/>
              </a:ext>
            </a:extLst>
          </p:cNvPr>
          <p:cNvSpPr txBox="1"/>
          <p:nvPr/>
        </p:nvSpPr>
        <p:spPr>
          <a:xfrm>
            <a:off x="2929052" y="4642129"/>
            <a:ext cx="8499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Freepik</a:t>
            </a:r>
          </a:p>
        </p:txBody>
      </p:sp>
    </p:spTree>
    <p:extLst>
      <p:ext uri="{BB962C8B-B14F-4D97-AF65-F5344CB8AC3E}">
        <p14:creationId xmlns:p14="http://schemas.microsoft.com/office/powerpoint/2010/main" val="222786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729367"/>
              </p:ext>
            </p:extLst>
          </p:nvPr>
        </p:nvGraphicFramePr>
        <p:xfrm>
          <a:off x="485335" y="2417787"/>
          <a:ext cx="6829865" cy="8229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96477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733388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b="1" i="0" u="none" strike="noStrike" cap="none" dirty="0">
                          <a:solidFill>
                            <a:srgbClr val="040A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Machine</a:t>
                      </a: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2400" b="1" i="0" u="none" strike="noStrike" cap="none" dirty="0">
                          <a:solidFill>
                            <a:srgbClr val="040A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Learning</a:t>
                      </a: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i="0" u="none" strike="noStrike" cap="none" dirty="0">
                          <a:solidFill>
                            <a:srgbClr val="040A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Modelos preditivos baseados em dados e estatísticas.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796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024284"/>
              </p:ext>
            </p:extLst>
          </p:nvPr>
        </p:nvGraphicFramePr>
        <p:xfrm>
          <a:off x="485856" y="2065574"/>
          <a:ext cx="6852083" cy="1188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45323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706760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913293"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Visão Computacional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Capacidades da IA para interpretar o mundo visualmente por meio de câmeras, vídeos e imagens.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3339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402583"/>
              </p:ext>
            </p:extLst>
          </p:nvPr>
        </p:nvGraphicFramePr>
        <p:xfrm>
          <a:off x="486378" y="2377147"/>
          <a:ext cx="6801728" cy="15544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87525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614203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Processamento de linguagem natural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Capacidades da IA para que um computador interprete a linguagem escrita ou falada e responda adequadamente.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52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617239"/>
              </p:ext>
            </p:extLst>
          </p:nvPr>
        </p:nvGraphicFramePr>
        <p:xfrm>
          <a:off x="492108" y="2031707"/>
          <a:ext cx="6822607" cy="19202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94249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728358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Inteligência de Documentos</a:t>
                      </a:r>
                      <a:endParaRPr lang="pt-BR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Capacidades de IA que lidam com o gerenciamento, processamento e uso de grandes volumes de dados encontrados em formulários e documentos.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119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890172"/>
              </p:ext>
            </p:extLst>
          </p:nvPr>
        </p:nvGraphicFramePr>
        <p:xfrm>
          <a:off x="499402" y="1882433"/>
          <a:ext cx="6830311" cy="22860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348559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481752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Mineração de conhecimento</a:t>
                      </a:r>
                      <a:endParaRPr lang="pt-BR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Capacidades da IA para extrair informações de grandes volumes de dados muitas vezes não estruturados para criar um armazenamento de conhecimento pesquisável.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53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/>
        </p:nvSpPr>
        <p:spPr>
          <a:xfrm>
            <a:off x="561575" y="1285140"/>
            <a:ext cx="7984551" cy="310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600"/>
              <a:buFont typeface="Arial"/>
              <a:buChar char="•"/>
            </a:pPr>
            <a:r>
              <a:rPr lang="en-US" sz="2400" dirty="0">
                <a:latin typeface="Calibri"/>
              </a:rPr>
              <a:t> </a:t>
            </a:r>
            <a:r>
              <a:rPr lang="pt-BR" sz="2400" dirty="0">
                <a:latin typeface="Calibri"/>
              </a:rPr>
              <a:t>Desde 2008 trabalhando na área Tech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latin typeface="Calibri"/>
              </a:rPr>
              <a:t> Ciências da Computação - ULBRA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latin typeface="Calibri"/>
              </a:rPr>
              <a:t> MBA em Cloud Computing – XP Educação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latin typeface="Calibri"/>
              </a:rPr>
              <a:t> Pós em Docência para o Ensino Superior - UniRitter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latin typeface="Calibri"/>
              </a:rPr>
              <a:t> Fundadora da comunidade técnica Canal da Cloud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latin typeface="Calibri"/>
              </a:rPr>
              <a:t> MCT Microsoft, palestrante e mentora de carreira</a:t>
            </a:r>
          </a:p>
          <a:p>
            <a:pPr>
              <a:buSzPts val="1600"/>
              <a:buFont typeface="Arial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 @canaldacloud</a:t>
            </a:r>
          </a:p>
        </p:txBody>
      </p:sp>
      <p:sp>
        <p:nvSpPr>
          <p:cNvPr id="169" name="Google Shape;169;p3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sz="4000" b="1" err="1">
                <a:solidFill>
                  <a:srgbClr val="EA4E60"/>
                </a:solidFill>
                <a:latin typeface="Century Gothic"/>
                <a:sym typeface="Century Gothic"/>
              </a:rPr>
              <a:t>Sobre</a:t>
            </a:r>
            <a:r>
              <a:rPr lang="en-US" sz="4000" b="1">
                <a:solidFill>
                  <a:srgbClr val="EA4E60"/>
                </a:solidFill>
                <a:latin typeface="Century Gothic"/>
                <a:sym typeface="Century Gothic"/>
              </a:rPr>
              <a:t> </a:t>
            </a:r>
            <a:r>
              <a:rPr lang="en-US" sz="4000" b="1" err="1">
                <a:solidFill>
                  <a:srgbClr val="EA4E60"/>
                </a:solidFill>
                <a:latin typeface="Century Gothic"/>
                <a:sym typeface="Century Gothic"/>
              </a:rPr>
              <a:t>mim</a:t>
            </a:r>
            <a:endParaRPr lang="pt-BR" err="1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D441B70-C259-32CC-1493-7549E4EAC3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1616D4EB-5ECE-2334-2742-4085804B1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489226"/>
              </p:ext>
            </p:extLst>
          </p:nvPr>
        </p:nvGraphicFramePr>
        <p:xfrm>
          <a:off x="1815252" y="1882433"/>
          <a:ext cx="4795521" cy="4572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795521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Ingerir, enriquecer e explorar</a:t>
                      </a:r>
                      <a:endParaRPr lang="pt-BR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  <p:pic>
        <p:nvPicPr>
          <p:cNvPr id="4" name="Picture 3" descr="A diagram of a software project&#10;&#10;Description automatically generated with medium confidence">
            <a:extLst>
              <a:ext uri="{FF2B5EF4-FFF2-40B4-BE49-F238E27FC236}">
                <a16:creationId xmlns:a16="http://schemas.microsoft.com/office/drawing/2014/main" id="{F3AD2F5D-B470-E12E-33CE-D3BC349ED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173" y="2382280"/>
            <a:ext cx="4996880" cy="24720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1C237F-3BC4-D44E-0C15-08C192C24498}"/>
              </a:ext>
            </a:extLst>
          </p:cNvPr>
          <p:cNvSpPr txBox="1"/>
          <p:nvPr/>
        </p:nvSpPr>
        <p:spPr>
          <a:xfrm>
            <a:off x="473159" y="463887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197715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814DA3-5CC0-D36C-C6F3-04CA9521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861223"/>
              </p:ext>
            </p:extLst>
          </p:nvPr>
        </p:nvGraphicFramePr>
        <p:xfrm>
          <a:off x="485597" y="2046556"/>
          <a:ext cx="6808316" cy="19202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340997">
                  <a:extLst>
                    <a:ext uri="{9D8B030D-6E8A-4147-A177-3AD203B41FA5}">
                      <a16:colId xmlns:a16="http://schemas.microsoft.com/office/drawing/2014/main" val="43053682"/>
                    </a:ext>
                  </a:extLst>
                </a:gridCol>
                <a:gridCol w="4467319">
                  <a:extLst>
                    <a:ext uri="{9D8B030D-6E8A-4147-A177-3AD203B41FA5}">
                      <a16:colId xmlns:a16="http://schemas.microsoft.com/office/drawing/2014/main" val="188175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IA Generativa</a:t>
                      </a:r>
                      <a:endParaRPr lang="pt-BR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2400" b="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Recursos de IA que criam conteúdo original em vários formatos, incluindo linguagem natural, imagem, código e muito mais.</a:t>
                      </a:r>
                      <a:endParaRPr lang="pt-BR" sz="2400" b="0" i="0" u="none" strike="noStrike" cap="none" dirty="0">
                        <a:solidFill>
                          <a:srgbClr val="040A24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47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634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Cargas de trabalho comuns </a:t>
            </a:r>
          </a:p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73EA633-8D44-BD3D-7E09-DF24C846B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81387" y="1824010"/>
            <a:ext cx="4842934" cy="30250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D56E21-4A43-035B-7A7A-FFFBEE8BC986}"/>
              </a:ext>
            </a:extLst>
          </p:cNvPr>
          <p:cNvSpPr txBox="1"/>
          <p:nvPr/>
        </p:nvSpPr>
        <p:spPr>
          <a:xfrm>
            <a:off x="473159" y="4638874"/>
            <a:ext cx="9364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ChatGPT</a:t>
            </a:r>
          </a:p>
        </p:txBody>
      </p:sp>
    </p:spTree>
    <p:extLst>
      <p:ext uri="{BB962C8B-B14F-4D97-AF65-F5344CB8AC3E}">
        <p14:creationId xmlns:p14="http://schemas.microsoft.com/office/powerpoint/2010/main" val="2592389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1435947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1397355" y="2313795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A diagram of ethical issues&#10;&#10;Description automatically generated">
            <a:extLst>
              <a:ext uri="{FF2B5EF4-FFF2-40B4-BE49-F238E27FC236}">
                <a16:creationId xmlns:a16="http://schemas.microsoft.com/office/drawing/2014/main" id="{98606FC9-A390-AAB7-40B3-F291372C97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981"/>
          <a:stretch/>
        </p:blipFill>
        <p:spPr>
          <a:xfrm>
            <a:off x="1796982" y="1474230"/>
            <a:ext cx="5287925" cy="3173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7EA253-1D99-F6AC-B91C-18D7D90F84D1}"/>
              </a:ext>
            </a:extLst>
          </p:cNvPr>
          <p:cNvSpPr txBox="1"/>
          <p:nvPr/>
        </p:nvSpPr>
        <p:spPr>
          <a:xfrm>
            <a:off x="1796982" y="4655962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311135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1435947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1397355" y="2313795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5C335CC-79B9-8E20-19F6-091605E8B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894599"/>
              </p:ext>
            </p:extLst>
          </p:nvPr>
        </p:nvGraphicFramePr>
        <p:xfrm>
          <a:off x="466058" y="1882987"/>
          <a:ext cx="6835596" cy="212490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93035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917631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3324930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385519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Desafio ou Risco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739385">
                <a:tc>
                  <a:txBody>
                    <a:bodyPr/>
                    <a:lstStyle/>
                    <a:p>
                      <a:pPr algn="l"/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Imparcialidade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O preconceito pode afetar os resultados.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 modelo de aprovação de empréstimos que discrimina por gênero devido ao preconceito nos dados com os quais foi treinado.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331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6" y="636550"/>
            <a:ext cx="7203488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1435947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1397355" y="2313795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5C335CC-79B9-8E20-19F6-091605E8B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650812"/>
              </p:ext>
            </p:extLst>
          </p:nvPr>
        </p:nvGraphicFramePr>
        <p:xfrm>
          <a:off x="465535" y="1916853"/>
          <a:ext cx="6849665" cy="204247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53703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764188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3331774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586462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Desafio ou Risco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4560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Confiabilidade e segurança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Erros podem causar danos.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 veículo autônomo sofre uma falha no sistema e causa uma colisão.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106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4143232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280040-2379-B184-BA01-C9B8793CC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968603"/>
              </p:ext>
            </p:extLst>
          </p:nvPr>
        </p:nvGraphicFramePr>
        <p:xfrm>
          <a:off x="459024" y="1899001"/>
          <a:ext cx="6835857" cy="201599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4749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826051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3325057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270956">
                <a:tc>
                  <a:txBody>
                    <a:bodyPr/>
                    <a:lstStyle/>
                    <a:p>
                      <a:pPr algn="l"/>
                      <a:endParaRPr lang="pt-BR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Desafio ou Risco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268873"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Privacidade e segurança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Dados privados podem ser expostos.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 bot de diagnóstico médico é treinado usando dados confidenciais de pacientes, que são armazenados de forma insegura.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86785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4143232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1397355" y="2313795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280040-2379-B184-BA01-C9B8793CC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9634552"/>
              </p:ext>
            </p:extLst>
          </p:nvPr>
        </p:nvGraphicFramePr>
        <p:xfrm>
          <a:off x="445477" y="1910080"/>
          <a:ext cx="6849402" cy="200129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8087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829670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3331645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430450">
                <a:tc>
                  <a:txBody>
                    <a:bodyPr/>
                    <a:lstStyle/>
                    <a:p>
                      <a:pPr algn="l"/>
                      <a:endParaRPr lang="pt-BR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Desafio ou Risco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570842"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Inclusão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As soluções podem não funcionar para todos.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 aplicativo preditivo não fornece saída de áudio para usuários com deficiência visual.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238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de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4143232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1397355" y="2313795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280040-2379-B184-BA01-C9B8793CC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0292"/>
              </p:ext>
            </p:extLst>
          </p:nvPr>
        </p:nvGraphicFramePr>
        <p:xfrm>
          <a:off x="472830" y="1896533"/>
          <a:ext cx="6822049" cy="201483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1346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822362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3318341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433363">
                <a:tc>
                  <a:txBody>
                    <a:bodyPr/>
                    <a:lstStyle/>
                    <a:p>
                      <a:pPr algn="l"/>
                      <a:endParaRPr lang="pt-BR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Desafio ou Risco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581476"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Transparência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Os usuários devem confiar em um sistema complexo.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lvl="0" algn="l" rtl="0"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Uma ferramenta financeira baseada em IA faz recomendações de investimento – em que se baseiam?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668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Princípios da IA Responsável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8" name="Google Shape;203;g109ffa863cd_0_328">
            <a:extLst>
              <a:ext uri="{FF2B5EF4-FFF2-40B4-BE49-F238E27FC236}">
                <a16:creationId xmlns:a16="http://schemas.microsoft.com/office/drawing/2014/main" id="{4B7767E7-BE54-AB99-97F5-BDD8FA240358}"/>
              </a:ext>
            </a:extLst>
          </p:cNvPr>
          <p:cNvSpPr txBox="1"/>
          <p:nvPr/>
        </p:nvSpPr>
        <p:spPr>
          <a:xfrm>
            <a:off x="1397355" y="1715609"/>
            <a:ext cx="4143232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03;g109ffa863cd_0_328">
            <a:extLst>
              <a:ext uri="{FF2B5EF4-FFF2-40B4-BE49-F238E27FC236}">
                <a16:creationId xmlns:a16="http://schemas.microsoft.com/office/drawing/2014/main" id="{4840725A-7782-8280-603B-C714B464B43A}"/>
              </a:ext>
            </a:extLst>
          </p:cNvPr>
          <p:cNvSpPr txBox="1"/>
          <p:nvPr/>
        </p:nvSpPr>
        <p:spPr>
          <a:xfrm>
            <a:off x="76555" y="1831309"/>
            <a:ext cx="6520671" cy="36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BB276D0-BC4E-6B52-88E5-733A63537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975230"/>
              </p:ext>
            </p:extLst>
          </p:nvPr>
        </p:nvGraphicFramePr>
        <p:xfrm>
          <a:off x="465535" y="1903307"/>
          <a:ext cx="6823055" cy="20078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25009">
                  <a:extLst>
                    <a:ext uri="{9D8B030D-6E8A-4147-A177-3AD203B41FA5}">
                      <a16:colId xmlns:a16="http://schemas.microsoft.com/office/drawing/2014/main" val="2295028415"/>
                    </a:ext>
                  </a:extLst>
                </a:gridCol>
                <a:gridCol w="1999081">
                  <a:extLst>
                    <a:ext uri="{9D8B030D-6E8A-4147-A177-3AD203B41FA5}">
                      <a16:colId xmlns:a16="http://schemas.microsoft.com/office/drawing/2014/main" val="1014980355"/>
                    </a:ext>
                  </a:extLst>
                </a:gridCol>
                <a:gridCol w="2698965">
                  <a:extLst>
                    <a:ext uri="{9D8B030D-6E8A-4147-A177-3AD203B41FA5}">
                      <a16:colId xmlns:a16="http://schemas.microsoft.com/office/drawing/2014/main" val="4278978297"/>
                    </a:ext>
                  </a:extLst>
                </a:gridCol>
              </a:tblGrid>
              <a:tr h="401577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Desafio ou Risco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68344"/>
                  </a:ext>
                </a:extLst>
              </a:tr>
              <a:tr h="1606310">
                <a:tc>
                  <a:txBody>
                    <a:bodyPr/>
                    <a:lstStyle/>
                    <a:p>
                      <a:pPr algn="ctr"/>
                      <a:r>
                        <a:rPr lang="pt-BR" sz="1800" b="1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Responsabilidade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Quem é responsável pelas decisões baseadas na IA?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40A24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Uma pessoa inocente é condenada por um crime com base em provas de reconhecimento facial – quem é o responsável?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9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818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/>
        </p:nvSpPr>
        <p:spPr>
          <a:xfrm>
            <a:off x="237068" y="2170988"/>
            <a:ext cx="7403252" cy="134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lvl="1" indent="-342900">
              <a:buSzPts val="16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Inteligência Artificial definirá a próxima geração de soluções de software. </a:t>
            </a:r>
          </a:p>
          <a:p>
            <a:pPr marL="419100" lvl="1" indent="-342900">
              <a:buSzPts val="16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Este curso apresenta a IA e o serviços da Microsoft que podem ser usados para criar soluções de IA.</a:t>
            </a:r>
          </a:p>
          <a:p>
            <a:pPr marL="419100" lvl="1" indent="-342900">
              <a:buSzPts val="16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 poderá identificar e descrever os principais conceitos de IA e os principais serviços de IA e machine learning no Microsoft Azure.</a:t>
            </a:r>
            <a:endParaRPr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3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Geral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D441B70-C259-32CC-1493-7549E4EAC3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2ED88311-ADE9-EB5E-4FEF-A32E91065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04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3550" y="214950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Fundamentos do aprendizado de máquina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997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aprendizado de máquina?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C1009B6-6131-4EF4-693A-A1B5EF88D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47" y="1815961"/>
            <a:ext cx="5901573" cy="28798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52FB0F-B609-02AA-CF73-4E014A31BBFC}"/>
              </a:ext>
            </a:extLst>
          </p:cNvPr>
          <p:cNvSpPr txBox="1"/>
          <p:nvPr/>
        </p:nvSpPr>
        <p:spPr>
          <a:xfrm>
            <a:off x="473159" y="463887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1870252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ECE263-BC8B-68E9-A6A9-D413D52A4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62" y="1769795"/>
            <a:ext cx="6474506" cy="2980056"/>
          </a:xfrm>
          <a:prstGeom prst="rect">
            <a:avLst/>
          </a:prstGeom>
        </p:spPr>
      </p:pic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 de máquina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EB73F5-C83B-F560-76B4-32597F433E08}"/>
              </a:ext>
            </a:extLst>
          </p:cNvPr>
          <p:cNvSpPr txBox="1"/>
          <p:nvPr/>
        </p:nvSpPr>
        <p:spPr>
          <a:xfrm>
            <a:off x="405426" y="4594716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5325587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Treinamento e avaliação de modelo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63EE7F-71F9-FADC-677C-FAAFEEC91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29" y="1911427"/>
            <a:ext cx="6542799" cy="25955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A03410-20E8-9F1F-3AC4-B4A27DCB4F2C}"/>
              </a:ext>
            </a:extLst>
          </p:cNvPr>
          <p:cNvSpPr txBox="1"/>
          <p:nvPr/>
        </p:nvSpPr>
        <p:spPr>
          <a:xfrm>
            <a:off x="677929" y="4642129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4545416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2508068" y="1481050"/>
            <a:ext cx="2775131" cy="305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Rede neural humana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 profundo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" name="Picture 1" descr="A bubble representing a human brain representing neurons">
            <a:extLst>
              <a:ext uri="{FF2B5EF4-FFF2-40B4-BE49-F238E27FC236}">
                <a16:creationId xmlns:a16="http://schemas.microsoft.com/office/drawing/2014/main" id="{57BBF12A-59B8-581C-63F1-262F70BC5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069" y="1897080"/>
            <a:ext cx="2775131" cy="27417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B12561-2EE3-D666-F915-F955016AF62C}"/>
              </a:ext>
            </a:extLst>
          </p:cNvPr>
          <p:cNvSpPr txBox="1"/>
          <p:nvPr/>
        </p:nvSpPr>
        <p:spPr>
          <a:xfrm>
            <a:off x="3433807" y="4641380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4388590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 profundo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7639DAF4-5237-F265-BAA6-71CC462AA106}"/>
              </a:ext>
            </a:extLst>
          </p:cNvPr>
          <p:cNvSpPr txBox="1"/>
          <p:nvPr/>
        </p:nvSpPr>
        <p:spPr>
          <a:xfrm>
            <a:off x="375872" y="2472715"/>
            <a:ext cx="7433782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Neurônios disparam em resposta a estímulos eletroquímicos.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Quando disparado, o sinal é passado para neurônios conectados.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2667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2512602" y="1540539"/>
            <a:ext cx="2766239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Rede neural artificial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 profundo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pSp>
        <p:nvGrpSpPr>
          <p:cNvPr id="7" name="Group 6" descr="Artificial intelligence neural network showing input value and weightin">
            <a:extLst>
              <a:ext uri="{FF2B5EF4-FFF2-40B4-BE49-F238E27FC236}">
                <a16:creationId xmlns:a16="http://schemas.microsoft.com/office/drawing/2014/main" id="{AE1C4483-3692-8069-1805-D00EA7BA2EDA}"/>
              </a:ext>
            </a:extLst>
          </p:cNvPr>
          <p:cNvGrpSpPr/>
          <p:nvPr/>
        </p:nvGrpSpPr>
        <p:grpSpPr>
          <a:xfrm>
            <a:off x="2516334" y="1973962"/>
            <a:ext cx="2732999" cy="2729067"/>
            <a:chOff x="58242" y="116484"/>
            <a:chExt cx="6761901" cy="673377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D3BE959-008A-B0B0-1DA1-004086FF0786}"/>
                </a:ext>
              </a:extLst>
            </p:cNvPr>
            <p:cNvSpPr/>
            <p:nvPr/>
          </p:nvSpPr>
          <p:spPr>
            <a:xfrm>
              <a:off x="58242" y="116484"/>
              <a:ext cx="6761901" cy="6680605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9" name="Graphic 8" descr="Head with gears">
              <a:extLst>
                <a:ext uri="{FF2B5EF4-FFF2-40B4-BE49-F238E27FC236}">
                  <a16:creationId xmlns:a16="http://schemas.microsoft.com/office/drawing/2014/main" id="{AB8A08D8-6C7C-2AA1-8E5A-9E05FC60F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57033" y="4240554"/>
              <a:ext cx="2609702" cy="2609702"/>
            </a:xfrm>
            <a:prstGeom prst="rect">
              <a:avLst/>
            </a:prstGeom>
          </p:spPr>
        </p:pic>
        <p:sp>
          <p:nvSpPr>
            <p:cNvPr id="10" name="Thought Bubble: Cloud 9">
              <a:extLst>
                <a:ext uri="{FF2B5EF4-FFF2-40B4-BE49-F238E27FC236}">
                  <a16:creationId xmlns:a16="http://schemas.microsoft.com/office/drawing/2014/main" id="{B376FC41-73DB-2F71-DA1D-CEA9BEA28CBB}"/>
                </a:ext>
              </a:extLst>
            </p:cNvPr>
            <p:cNvSpPr/>
            <p:nvPr/>
          </p:nvSpPr>
          <p:spPr>
            <a:xfrm>
              <a:off x="357217" y="279587"/>
              <a:ext cx="5090355" cy="3477024"/>
            </a:xfrm>
            <a:prstGeom prst="cloudCallout">
              <a:avLst>
                <a:gd name="adj1" fmla="val 39186"/>
                <a:gd name="adj2" fmla="val 71643"/>
              </a:avLst>
            </a:prstGeom>
            <a:solidFill>
              <a:sysClr val="window" lastClr="FFFFFF"/>
            </a:solidFill>
            <a:ln w="3810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450C013-4E95-E63A-2544-A8DF8C06EF57}"/>
                </a:ext>
              </a:extLst>
            </p:cNvPr>
            <p:cNvSpPr/>
            <p:nvPr/>
          </p:nvSpPr>
          <p:spPr>
            <a:xfrm>
              <a:off x="2798244" y="1345035"/>
              <a:ext cx="401870" cy="401870"/>
            </a:xfrm>
            <a:prstGeom prst="ellipse">
              <a:avLst/>
            </a:prstGeom>
            <a:solidFill>
              <a:srgbClr val="4472C4"/>
            </a:solidFill>
            <a:ln w="1270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5FF77F8-E73D-6152-E1CF-BE7AE2E1E9CD}"/>
                </a:ext>
              </a:extLst>
            </p:cNvPr>
            <p:cNvSpPr/>
            <p:nvPr/>
          </p:nvSpPr>
          <p:spPr>
            <a:xfrm rot="21053819">
              <a:off x="1539939" y="1903402"/>
              <a:ext cx="611541" cy="104893"/>
            </a:xfrm>
            <a:custGeom>
              <a:avLst/>
              <a:gdLst>
                <a:gd name="connsiteX0" fmla="*/ 0 w 611541"/>
                <a:gd name="connsiteY0" fmla="*/ 104893 h 104893"/>
                <a:gd name="connsiteX1" fmla="*/ 314507 w 611541"/>
                <a:gd name="connsiteY1" fmla="*/ 57 h 104893"/>
                <a:gd name="connsiteX2" fmla="*/ 611541 w 611541"/>
                <a:gd name="connsiteY2" fmla="*/ 93244 h 104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1541" h="104893">
                  <a:moveTo>
                    <a:pt x="0" y="104893"/>
                  </a:moveTo>
                  <a:cubicBezTo>
                    <a:pt x="106292" y="53445"/>
                    <a:pt x="212584" y="1998"/>
                    <a:pt x="314507" y="57"/>
                  </a:cubicBezTo>
                  <a:cubicBezTo>
                    <a:pt x="416430" y="-1884"/>
                    <a:pt x="513985" y="45680"/>
                    <a:pt x="611541" y="93244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A179D48-60BE-B9C4-0599-24D8F013D3F4}"/>
                </a:ext>
              </a:extLst>
            </p:cNvPr>
            <p:cNvSpPr/>
            <p:nvPr/>
          </p:nvSpPr>
          <p:spPr>
            <a:xfrm>
              <a:off x="2440341" y="1555062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77D2743-E83A-6BA9-4406-588D30AC6089}"/>
                </a:ext>
              </a:extLst>
            </p:cNvPr>
            <p:cNvSpPr/>
            <p:nvPr/>
          </p:nvSpPr>
          <p:spPr>
            <a:xfrm rot="15104133">
              <a:off x="2478340" y="2007122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71CB733-33AE-B5AD-CB84-04D178AFC33A}"/>
                </a:ext>
              </a:extLst>
            </p:cNvPr>
            <p:cNvSpPr/>
            <p:nvPr/>
          </p:nvSpPr>
          <p:spPr>
            <a:xfrm>
              <a:off x="3574120" y="901669"/>
              <a:ext cx="401870" cy="401870"/>
            </a:xfrm>
            <a:prstGeom prst="ellipse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5634388-4684-2221-A1E6-8B619B5D590A}"/>
                </a:ext>
              </a:extLst>
            </p:cNvPr>
            <p:cNvSpPr/>
            <p:nvPr/>
          </p:nvSpPr>
          <p:spPr>
            <a:xfrm>
              <a:off x="3574120" y="1705409"/>
              <a:ext cx="401870" cy="401870"/>
            </a:xfrm>
            <a:prstGeom prst="ellipse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7E688CA-DA1F-CEB1-CF7B-2E8A86720809}"/>
                </a:ext>
              </a:extLst>
            </p:cNvPr>
            <p:cNvSpPr/>
            <p:nvPr/>
          </p:nvSpPr>
          <p:spPr>
            <a:xfrm>
              <a:off x="2798244" y="2148775"/>
              <a:ext cx="401870" cy="401870"/>
            </a:xfrm>
            <a:prstGeom prst="ellipse">
              <a:avLst/>
            </a:prstGeom>
            <a:solidFill>
              <a:sysClr val="window" lastClr="FFFFFF"/>
            </a:solidFill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C97CE64-20C7-5065-ACC8-52EF2AB69EEF}"/>
                </a:ext>
              </a:extLst>
            </p:cNvPr>
            <p:cNvSpPr/>
            <p:nvPr/>
          </p:nvSpPr>
          <p:spPr>
            <a:xfrm>
              <a:off x="3139757" y="1137987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49CE3ED-F930-109B-9DA1-7485C6168488}"/>
                </a:ext>
              </a:extLst>
            </p:cNvPr>
            <p:cNvSpPr/>
            <p:nvPr/>
          </p:nvSpPr>
          <p:spPr>
            <a:xfrm rot="15104133">
              <a:off x="3177756" y="1590047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A6D589-0A42-AE4F-89B4-402FA69D389B}"/>
                </a:ext>
              </a:extLst>
            </p:cNvPr>
            <p:cNvSpPr txBox="1"/>
            <p:nvPr/>
          </p:nvSpPr>
          <p:spPr>
            <a:xfrm>
              <a:off x="1004661" y="1556403"/>
              <a:ext cx="671991" cy="910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x</a:t>
              </a:r>
              <a:endParaRPr kumimoji="0" lang="en-US" sz="2000" b="0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3937891-E569-11F6-44D2-563F658CE1F3}"/>
                </a:ext>
              </a:extLst>
            </p:cNvPr>
            <p:cNvSpPr/>
            <p:nvPr/>
          </p:nvSpPr>
          <p:spPr>
            <a:xfrm>
              <a:off x="2079240" y="1747516"/>
              <a:ext cx="401870" cy="401870"/>
            </a:xfrm>
            <a:prstGeom prst="ellipse">
              <a:avLst/>
            </a:prstGeom>
            <a:solidFill>
              <a:srgbClr val="4472C4"/>
            </a:solidFill>
            <a:ln w="1270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1E56D3C-2C66-0018-0D82-AAAC0DA7F620}"/>
                </a:ext>
              </a:extLst>
            </p:cNvPr>
            <p:cNvSpPr/>
            <p:nvPr/>
          </p:nvSpPr>
          <p:spPr>
            <a:xfrm>
              <a:off x="3200114" y="1918091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D8FEC69-F115-95EE-2F4F-D2658A62E2F1}"/>
                </a:ext>
              </a:extLst>
            </p:cNvPr>
            <p:cNvSpPr/>
            <p:nvPr/>
          </p:nvSpPr>
          <p:spPr>
            <a:xfrm rot="15104133">
              <a:off x="3238113" y="2370151"/>
              <a:ext cx="465937" cy="393388"/>
            </a:xfrm>
            <a:custGeom>
              <a:avLst/>
              <a:gdLst>
                <a:gd name="connsiteX0" fmla="*/ 0 w 419343"/>
                <a:gd name="connsiteY0" fmla="*/ 384398 h 384398"/>
                <a:gd name="connsiteX1" fmla="*/ 139781 w 419343"/>
                <a:gd name="connsiteY1" fmla="*/ 110660 h 384398"/>
                <a:gd name="connsiteX2" fmla="*/ 419343 w 419343"/>
                <a:gd name="connsiteY2" fmla="*/ 0 h 38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343" h="384398">
                  <a:moveTo>
                    <a:pt x="0" y="384398"/>
                  </a:moveTo>
                  <a:cubicBezTo>
                    <a:pt x="34945" y="279562"/>
                    <a:pt x="69891" y="174726"/>
                    <a:pt x="139781" y="110660"/>
                  </a:cubicBezTo>
                  <a:cubicBezTo>
                    <a:pt x="209672" y="46594"/>
                    <a:pt x="314507" y="23297"/>
                    <a:pt x="419343" y="0"/>
                  </a:cubicBezTo>
                </a:path>
              </a:pathLst>
            </a:custGeom>
            <a:noFill/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266C638-DB2D-FB81-FBB7-171FE98046F4}"/>
                </a:ext>
              </a:extLst>
            </p:cNvPr>
            <p:cNvSpPr/>
            <p:nvPr/>
          </p:nvSpPr>
          <p:spPr>
            <a:xfrm>
              <a:off x="3577065" y="2471488"/>
              <a:ext cx="401870" cy="401870"/>
            </a:xfrm>
            <a:prstGeom prst="ellipse">
              <a:avLst/>
            </a:prstGeom>
            <a:solidFill>
              <a:sysClr val="window" lastClr="FFFFFF"/>
            </a:solidFill>
            <a:ln w="571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5FDED17-9BE6-35AC-F819-853E365927AC}"/>
                </a:ext>
              </a:extLst>
            </p:cNvPr>
            <p:cNvCxnSpPr>
              <a:cxnSpLocks/>
              <a:endCxn id="21" idx="4"/>
            </p:cNvCxnSpPr>
            <p:nvPr/>
          </p:nvCxnSpPr>
          <p:spPr>
            <a:xfrm flipV="1">
              <a:off x="2075398" y="2149386"/>
              <a:ext cx="204777" cy="2592848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9CC19F9-0FFB-3002-FA9B-CF7DC959AA3A}"/>
                </a:ext>
              </a:extLst>
            </p:cNvPr>
            <p:cNvSpPr txBox="1"/>
            <p:nvPr/>
          </p:nvSpPr>
          <p:spPr>
            <a:xfrm>
              <a:off x="1249931" y="4445852"/>
              <a:ext cx="2138546" cy="1611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lackadder ITC" panose="04020505051007020D02" pitchFamily="82" charset="0"/>
                </a:rPr>
                <a:t>f 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(</a:t>
              </a: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x,w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3E490C-6799-9469-85E5-76AC9A8A1879}"/>
                </a:ext>
              </a:extLst>
            </p:cNvPr>
            <p:cNvSpPr txBox="1"/>
            <p:nvPr/>
          </p:nvSpPr>
          <p:spPr>
            <a:xfrm>
              <a:off x="430901" y="4202699"/>
              <a:ext cx="3287711" cy="1891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1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 panose="020F0502020204030204"/>
                </a:rPr>
                <a:t>∫</a:t>
              </a: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Calibri" panose="020F0502020204030204"/>
                </a:rPr>
                <a:t>(          )</a:t>
              </a:r>
              <a:endParaRPr kumimoji="0" lang="en-US" sz="48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A26965-87C3-F73E-281F-E8EA4189DA37}"/>
              </a:ext>
            </a:extLst>
          </p:cNvPr>
          <p:cNvSpPr txBox="1"/>
          <p:nvPr/>
        </p:nvSpPr>
        <p:spPr>
          <a:xfrm>
            <a:off x="3364178" y="4686330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25454830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 profundo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7639DAF4-5237-F265-BAA6-71CC462AA106}"/>
              </a:ext>
            </a:extLst>
          </p:cNvPr>
          <p:cNvSpPr txBox="1"/>
          <p:nvPr/>
        </p:nvSpPr>
        <p:spPr>
          <a:xfrm>
            <a:off x="375872" y="2487646"/>
            <a:ext cx="6917139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Cada neurônio é uma função que opera com um valor de entrada (x) e um peso (w)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função é envolvida em uma função de ativação que determina se a saída deve ser transmitida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3310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653578" y="4156000"/>
            <a:ext cx="8016900" cy="142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Exemplo de rede neural – classificação multiclasse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 profundo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197396-53A9-F7E0-7A58-54D7811A4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790" y="1789797"/>
            <a:ext cx="6891047" cy="19897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0718BF-D7EE-F4DD-AF44-6CFB90601BF8}"/>
              </a:ext>
            </a:extLst>
          </p:cNvPr>
          <p:cNvSpPr txBox="1"/>
          <p:nvPr/>
        </p:nvSpPr>
        <p:spPr>
          <a:xfrm>
            <a:off x="500572" y="3779520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22182192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o Azure Machine Learning?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D96E0DB4-A84B-3198-23A1-4B473CCCB60D}"/>
              </a:ext>
            </a:extLst>
          </p:cNvPr>
          <p:cNvSpPr txBox="1"/>
          <p:nvPr/>
        </p:nvSpPr>
        <p:spPr>
          <a:xfrm>
            <a:off x="368615" y="2935096"/>
            <a:ext cx="6917139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Azure Machine Learning é uma plataforma baseada em nuvem para aprendizado de máquina.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pt-BR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https://ml.azure.com/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868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295da5bc_0_62"/>
          <p:cNvSpPr txBox="1"/>
          <p:nvPr/>
        </p:nvSpPr>
        <p:spPr>
          <a:xfrm>
            <a:off x="362937" y="1715609"/>
            <a:ext cx="6837116" cy="219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33400" indent="-457200">
              <a:lnSpc>
                <a:spcPct val="150000"/>
              </a:lnSpc>
              <a:buClr>
                <a:srgbClr val="040A24"/>
              </a:buClr>
              <a:buSzPts val="2400"/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Experiência com computadores e com a Internet.</a:t>
            </a:r>
          </a:p>
          <a:p>
            <a:pPr marL="533400" indent="-457200">
              <a:lnSpc>
                <a:spcPct val="150000"/>
              </a:lnSpc>
              <a:buClr>
                <a:srgbClr val="040A24"/>
              </a:buClr>
              <a:buSzPts val="2400"/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Interesse em casos de uso para aplicativos de IA e modelos de machine learning.</a:t>
            </a:r>
          </a:p>
          <a:p>
            <a:pPr marL="533400" indent="-457200">
              <a:lnSpc>
                <a:spcPct val="150000"/>
              </a:lnSpc>
              <a:buClr>
                <a:srgbClr val="040A24"/>
              </a:buClr>
              <a:buSzPts val="2400"/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Disposição para aprender por meio da exploração prática.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6" name="Google Shape;176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B7BB7D6-497D-5E00-850D-A213CF0D14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F4D555A0-887D-C200-6E6E-EBF99EEE2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o Azure Machine Learning?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D96E0DB4-A84B-3198-23A1-4B473CCCB60D}"/>
              </a:ext>
            </a:extLst>
          </p:cNvPr>
          <p:cNvSpPr txBox="1"/>
          <p:nvPr/>
        </p:nvSpPr>
        <p:spPr>
          <a:xfrm>
            <a:off x="375872" y="2487646"/>
            <a:ext cx="6917139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Azure Machine Learning Studio é uma interface de usuário para acessar recursos do Azure 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40841429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o Azure Machine Learning?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Google Shape;203;g109ffa863cd_0_328">
            <a:extLst>
              <a:ext uri="{FF2B5EF4-FFF2-40B4-BE49-F238E27FC236}">
                <a16:creationId xmlns:a16="http://schemas.microsoft.com/office/drawing/2014/main" id="{D96E0DB4-A84B-3198-23A1-4B473CCCB60D}"/>
              </a:ext>
            </a:extLst>
          </p:cNvPr>
          <p:cNvSpPr txBox="1"/>
          <p:nvPr/>
        </p:nvSpPr>
        <p:spPr>
          <a:xfrm>
            <a:off x="375872" y="2487646"/>
            <a:ext cx="6917139" cy="36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 modelos de aprendizagem automática treinados com Azure Machine Learning podem ser publicados como serviços.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32836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é o Azure Machine Learning?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6" name="Picture 2" descr="Screenshot of Azure Machine Learning Studio.">
            <a:extLst>
              <a:ext uri="{FF2B5EF4-FFF2-40B4-BE49-F238E27FC236}">
                <a16:creationId xmlns:a16="http://schemas.microsoft.com/office/drawing/2014/main" id="{96F3AA7D-51D5-9788-056F-5344B58FE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587" y="1764423"/>
            <a:ext cx="3756288" cy="292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A43D88-81FD-4A47-95D5-08781FAA874B}"/>
              </a:ext>
            </a:extLst>
          </p:cNvPr>
          <p:cNvSpPr txBox="1"/>
          <p:nvPr/>
        </p:nvSpPr>
        <p:spPr>
          <a:xfrm>
            <a:off x="3744679" y="4731207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17039990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3550" y="214950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Fundamentos dos serviços de IA do Azure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28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375872" y="1905494"/>
            <a:ext cx="6756448" cy="2088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plataforma de nuvem Azure da Microsoft oferece escalabilidade e confiabilidade: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Armazenamento de dados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Computação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Serviços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Noções básicas do Azure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8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9F03D6-5027-824D-660B-CA7C2C7F8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353" y="1520952"/>
            <a:ext cx="4243737" cy="298599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Noções básicas do Azure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8BB115-BFF6-556E-4361-D6D93B9B1516}"/>
              </a:ext>
            </a:extLst>
          </p:cNvPr>
          <p:cNvSpPr txBox="1"/>
          <p:nvPr/>
        </p:nvSpPr>
        <p:spPr>
          <a:xfrm>
            <a:off x="5241439" y="4495148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40616250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Serviços de IA no Microsoft Azure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754F9A5-A829-EE5B-EFE2-AC74D52E17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291017"/>
              </p:ext>
            </p:extLst>
          </p:nvPr>
        </p:nvGraphicFramePr>
        <p:xfrm>
          <a:off x="471389" y="1861787"/>
          <a:ext cx="6843811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19220">
                  <a:extLst>
                    <a:ext uri="{9D8B030D-6E8A-4147-A177-3AD203B41FA5}">
                      <a16:colId xmlns:a16="http://schemas.microsoft.com/office/drawing/2014/main" val="182394396"/>
                    </a:ext>
                  </a:extLst>
                </a:gridCol>
                <a:gridCol w="4924591">
                  <a:extLst>
                    <a:ext uri="{9D8B030D-6E8A-4147-A177-3AD203B41FA5}">
                      <a16:colId xmlns:a16="http://schemas.microsoft.com/office/drawing/2014/main" val="2068609137"/>
                    </a:ext>
                  </a:extLst>
                </a:gridCol>
              </a:tblGrid>
              <a:tr h="480901">
                <a:tc>
                  <a:txBody>
                    <a:bodyPr/>
                    <a:lstStyle/>
                    <a:p>
                      <a:r>
                        <a:rPr lang="pt-BR" dirty="0"/>
                        <a:t>Aprendizado de Máquina Azure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Uma plataforma para treinar, implantar e gerenciar modelos de aprendizado de máquina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2204874"/>
                  </a:ext>
                </a:extLst>
              </a:tr>
              <a:tr h="4809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Serviços de IA do Azure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Um conjunto de serviços que abrange visão, fala, linguagem, decisão e IA generativa.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727600"/>
                  </a:ext>
                </a:extLst>
              </a:tr>
              <a:tr h="4809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Pesquisa Cognitiva do Azure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Extração, enriquecimento e indexação de dados para pesquisa inteligente e mineração de conhecimento.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358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4977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380040" y="1328275"/>
            <a:ext cx="7361620" cy="2745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Recursos de aplicação de IA numa subscrição do Azure: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Recursos autônomos para serviços específicos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Recurso geral de serviços de IA do Azure para vários serviço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Serviços de IA do Azure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08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393586" y="1519280"/>
            <a:ext cx="7361620" cy="190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Consumido por aplicativos via: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 endpoint REST (https://endereço)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 chave de autenticação ou token de autorização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Serviços de IA do Azure</a:t>
            </a:r>
            <a:endParaRPr lang="en-US" sz="4000" b="1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350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a057ae1a2_0_175"/>
          <p:cNvSpPr txBox="1"/>
          <p:nvPr/>
        </p:nvSpPr>
        <p:spPr>
          <a:xfrm>
            <a:off x="565525" y="1355575"/>
            <a:ext cx="7737600" cy="3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1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r>
              <a:rPr lang="en-US" sz="5400" b="1" i="1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Falar</a:t>
            </a:r>
            <a:r>
              <a:rPr lang="en-US" sz="5400" b="1" i="1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</a:t>
            </a:r>
            <a:r>
              <a:rPr lang="en-US" sz="5400" b="1" i="1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fácil</a:t>
            </a:r>
            <a:r>
              <a:rPr lang="en-US" sz="5400" b="1" i="1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5400" b="1" i="1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5400" b="1" i="1" dirty="0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5400" b="1" i="1" u="none" strike="noStrike" cap="none" dirty="0" err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Mostre</a:t>
            </a:r>
            <a:r>
              <a:rPr lang="en-US" sz="5400" b="1" i="1" u="none" strike="noStrike" cap="none" dirty="0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-me o </a:t>
            </a:r>
            <a:r>
              <a:rPr lang="en-US" sz="5400" b="1" i="1" u="none" strike="noStrike" cap="none" dirty="0" err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código</a:t>
            </a:r>
            <a:r>
              <a:rPr lang="en-US" sz="5400" b="1" i="1" u="none" strike="noStrike" cap="none" dirty="0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!”</a:t>
            </a:r>
            <a:endParaRPr lang="en-US" sz="5400" b="1" i="1" dirty="0">
              <a:solidFill>
                <a:schemeClr val="bg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buSzPts val="1100"/>
            </a:pPr>
            <a:br>
              <a:rPr lang="en-US" sz="3200" b="1" i="1" u="none" strike="noStrike" cap="none" dirty="0">
                <a:latin typeface="Century Gothic"/>
                <a:ea typeface="Century Gothic"/>
                <a:cs typeface="Century Gothic"/>
              </a:rPr>
            </a:br>
            <a:r>
              <a:rPr lang="en-US" sz="3200" i="1" dirty="0">
                <a:solidFill>
                  <a:schemeClr val="bg1"/>
                </a:solidFill>
                <a:latin typeface="Century Gothic"/>
                <a:ea typeface="Century Gothic"/>
              </a:rPr>
              <a:t>Linus Torvalds </a:t>
            </a:r>
            <a:endParaRPr lang="en-US" sz="3200" b="1" i="1" strike="noStrike" cap="none" dirty="0">
              <a:solidFill>
                <a:schemeClr val="bg1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62" name="Google Shape;262;g10a057ae1a2_0_175"/>
          <p:cNvSpPr txBox="1"/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 </a:t>
            </a:r>
            <a:endParaRPr lang="en-US" sz="24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9C70728-C6E1-3924-6828-5E0DC5C8BB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801286A-886B-9249-A97D-F2B134D4E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Conteúdo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Programático</a:t>
            </a:r>
            <a:endParaRPr sz="4000" b="0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569818" y="1477555"/>
            <a:ext cx="7986966" cy="32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Visão geral da IA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Visão Computacional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Processamento de linguagem natural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Inteligência de Documentos e Mineração </a:t>
            </a:r>
          </a:p>
          <a:p>
            <a:pPr>
              <a:lnSpc>
                <a:spcPct val="150000"/>
              </a:lnSpc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 Conhecimento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IA generativa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C3E85DE-0BCB-22EC-1F64-128594C01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4221B42D-E222-7C8B-5B47-1ED2F616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/>
          <p:nvPr/>
        </p:nvSpPr>
        <p:spPr>
          <a:xfrm>
            <a:off x="565525" y="1293025"/>
            <a:ext cx="8016900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https://aka.ms</a:t>
            </a:r>
            <a:r>
              <a:rPr lang="pt-BR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/ai900-auto-ml</a:t>
            </a:r>
            <a:r>
              <a:rPr lang="pt-BR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https://aka.ms/ai900-azure-ai-services</a:t>
            </a: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https://ml.azure.com/?azure-portal=true</a:t>
            </a: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https://contentsafety.cognitive.azure.com/?azure-portal=true</a:t>
            </a: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pt-BR" sz="1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Acesse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295ED18-A814-4E32-CB0F-E538E60E43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50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AFC0D4B1-3278-1F8F-E273-E1620019B9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/>
          <p:nvPr/>
        </p:nvSpPr>
        <p:spPr>
          <a:xfrm>
            <a:off x="565525" y="1293025"/>
            <a:ext cx="8016900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Documentação Oficial</a:t>
            </a:r>
            <a:endParaRPr lang="pt-BR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pt-BR" sz="1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Úteis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295ED18-A814-4E32-CB0F-E538E60E43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AFC0D4B1-3278-1F8F-E273-E1620019B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340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/>
          <p:nvPr/>
        </p:nvSpPr>
        <p:spPr>
          <a:xfrm>
            <a:off x="967981" y="2574161"/>
            <a:ext cx="6965926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1">
              <a:buSzPts val="1600"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Fórum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/Artigos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 </a:t>
            </a:r>
            <a:r>
              <a:rPr lang="en-US" sz="2400" dirty="0">
                <a:solidFill>
                  <a:srgbClr val="EA4E60"/>
                </a:solidFill>
                <a:ea typeface="Calibri"/>
                <a:sym typeface="Calibri"/>
              </a:rPr>
              <a:t>https://web.dio.me/articles</a:t>
            </a:r>
            <a:endParaRPr lang="pt-BR" sz="2400" b="0" i="0" u="none" strike="noStrike" cap="none" dirty="0">
              <a:solidFill>
                <a:srgbClr val="EA4E60"/>
              </a:solidFill>
              <a:ea typeface="Calibri"/>
              <a:cs typeface="Calibri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82" name="Google Shape;282;p14"/>
          <p:cNvSpPr txBox="1"/>
          <p:nvPr/>
        </p:nvSpPr>
        <p:spPr>
          <a:xfrm>
            <a:off x="1097377" y="1284651"/>
            <a:ext cx="6833892" cy="945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5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en-US"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0E80D14-D1AD-4C74-8489-88CB3A872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52</a:t>
            </a:fld>
            <a:r>
              <a:rPr lang="en-US"/>
              <a:t>]</a:t>
            </a:r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91FD774-FCC0-2335-12E4-EA5E56375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/>
          <p:nvPr/>
        </p:nvSpPr>
        <p:spPr>
          <a:xfrm>
            <a:off x="565525" y="4002926"/>
            <a:ext cx="74103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pt-BR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Fundamentos de IA do Microsoft Azure</a:t>
            </a:r>
            <a:endParaRPr lang="en-US" sz="2400" i="0" u="none" strike="noStrike" cap="none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 Geral da IA</a:t>
            </a:r>
            <a:endParaRPr lang="pt-BR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E3FB77-839E-056B-FC30-2E415E9A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AF0591-1462-A6D4-8024-4715833FA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569818" y="1477555"/>
            <a:ext cx="7986966" cy="32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Conceitos fundamentais de IA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Fundamentos do aprendizado de máquina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Fundamentos dos serviços de IA do Azure</a:t>
            </a:r>
            <a:endParaRPr lang="en-US" sz="2400" b="1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C3E85DE-0BCB-22EC-1F64-128594C01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4221B42D-E222-7C8B-5B47-1ED2F616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3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569818" y="1477555"/>
            <a:ext cx="6779249" cy="32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Explique o que é IA e compreenda a importância da IA responsável.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Compreenda os diferentes tipos de modelos de aprendizado de máquina.</a:t>
            </a:r>
          </a:p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Identifique os serviços de IA disponíveis </a:t>
            </a:r>
          </a:p>
          <a:p>
            <a:pPr>
              <a:lnSpc>
                <a:spcPct val="150000"/>
              </a:lnSpc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   no Azure e para que são utilizados.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C3E85DE-0BCB-22EC-1F64-128594C01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8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4221B42D-E222-7C8B-5B47-1ED2F616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9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3550" y="214950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Conceitos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Fundamentais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IA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7" ma:contentTypeDescription="Crie um novo documento." ma:contentTypeScope="" ma:versionID="24b1a864f8a0a55a83119d37ebcecb88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1e5738b860885d393c380861e56a036b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CACB642-B03A-46BC-8FDD-0E8B4552CC4D}">
  <ds:schemaRefs>
    <ds:schemaRef ds:uri="19483571-f922-4e8e-9c1c-26f0a2252132"/>
    <ds:schemaRef ds:uri="851b35d3-0456-4d6a-bc2f-da927e91d158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CB18AD7-72FF-4A22-9609-A70FD3CF79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2FB4E9-12F0-4220-B728-CAD7E88BF1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5767</TotalTime>
  <Words>1647</Words>
  <Application>Microsoft Office PowerPoint</Application>
  <PresentationFormat>Apresentação na tela (16:9)</PresentationFormat>
  <Paragraphs>262</Paragraphs>
  <Slides>52</Slides>
  <Notes>52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52</vt:i4>
      </vt:variant>
    </vt:vector>
  </HeadingPairs>
  <TitlesOfParts>
    <vt:vector size="53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Valéria Baptista</cp:lastModifiedBy>
  <cp:revision>66</cp:revision>
  <dcterms:modified xsi:type="dcterms:W3CDTF">2025-02-13T13:15:11Z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